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5"/>
  </p:notesMasterIdLst>
  <p:sldIdLst>
    <p:sldId id="256" r:id="rId3"/>
    <p:sldId id="407" r:id="rId4"/>
    <p:sldId id="409" r:id="rId5"/>
    <p:sldId id="410" r:id="rId6"/>
    <p:sldId id="411" r:id="rId7"/>
    <p:sldId id="412" r:id="rId8"/>
    <p:sldId id="417" r:id="rId9"/>
    <p:sldId id="418" r:id="rId10"/>
    <p:sldId id="419" r:id="rId11"/>
    <p:sldId id="420" r:id="rId12"/>
    <p:sldId id="421" r:id="rId13"/>
    <p:sldId id="432" r:id="rId14"/>
    <p:sldId id="433" r:id="rId15"/>
    <p:sldId id="422" r:id="rId16"/>
    <p:sldId id="423" r:id="rId17"/>
    <p:sldId id="426" r:id="rId18"/>
    <p:sldId id="427" r:id="rId19"/>
    <p:sldId id="428" r:id="rId20"/>
    <p:sldId id="429" r:id="rId21"/>
    <p:sldId id="430" r:id="rId22"/>
    <p:sldId id="424" r:id="rId23"/>
    <p:sldId id="434" r:id="rId24"/>
    <p:sldId id="435" r:id="rId25"/>
    <p:sldId id="436" r:id="rId26"/>
    <p:sldId id="437" r:id="rId27"/>
    <p:sldId id="438" r:id="rId28"/>
    <p:sldId id="439" r:id="rId29"/>
    <p:sldId id="425" r:id="rId30"/>
    <p:sldId id="440" r:id="rId31"/>
    <p:sldId id="441" r:id="rId32"/>
    <p:sldId id="442" r:id="rId33"/>
    <p:sldId id="4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E9A0-D1F1-E246-BC08-62CC6A3FB138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2DB5-52B6-7D41-A97A-F8684CCB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B415-D925-C342-BE05-9208884AB40A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700-E973-134B-9020-7BE9564CA294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8360-6074-9B47-AC07-1B1F742BCE6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AAB95-C0B7-454F-88A1-ADA86864947C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8CBAF-AD22-4647-A99D-4FE18B76AC9F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E479B-4F73-4C4D-A1AD-DB48CAE49832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6FF8F-75BB-D744-A41A-0890EAEE91CC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D7704-9435-A448-9ECB-3E40F7100BA8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2A3CB-3804-1A42-9E43-7CBC88E81F01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E560B-4B77-FB4A-B5A7-526D4433471D}" type="datetime1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BCAA-5686-0C41-B8AD-E2E11FDB77C1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809E-4E90-CE44-B121-200821F79668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CC9-8837-AA4D-B6EB-E691A78607BB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ED8EB-4DAF-D648-9B14-DF99461439E8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113E4-0B5F-7748-B874-0CF8C4729EB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BE6F-BE6A-9A4F-BE17-4DE76755174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B9F7-B4F2-BA45-A172-62C4DB72B8C9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785-6636-2E45-AA7A-60B36987077E}" type="datetime1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3EF8-3EDB-8A4E-87F1-C3E19EC1DCF9}" type="datetime1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3BD4-F804-A84B-9D9A-D994C0BE6923}" type="datetime1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D370-4EF4-6749-95FE-0A3B297E989E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9ED5-4E49-3947-8FD4-A6647BF556FB}" type="datetime1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0054-1AB5-6B44-B60E-E221838CC08B}" type="datetime1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67FB03-2A1A-5D42-A8FC-BAFCBBB53DEB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DCA5-D869-A64E-9890-DE497E84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9E25-8912-E446-A327-6A52D9A5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FF0E-72E9-BE43-BBBA-31C9459D3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Austenitic stainless steels and nickel-based alloys exhibit susceptibility to IGSCC in pure SCW over the temperature range of 400–650C </a:t>
            </a:r>
          </a:p>
          <a:p>
            <a:r>
              <a:rPr lang="en-US" sz="2400" dirty="0"/>
              <a:t>IGSCC decreases with temperature, but overall fracture increases with temperature</a:t>
            </a:r>
          </a:p>
          <a:p>
            <a:r>
              <a:rPr lang="en-US" sz="2400" dirty="0"/>
              <a:t>Small additions of HCl or H2SO4 increase susceptibility to IGSCC in austenitic alloys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90678-D187-6C4E-9884-F9FE7F37C4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Ni based alloys are more susceptible to SCC than austenitic steels</a:t>
            </a:r>
          </a:p>
          <a:p>
            <a:r>
              <a:rPr lang="en-US" sz="2400" dirty="0"/>
              <a:t>Higher Cr content in Ni alloys seems to reduce the extent of SCC</a:t>
            </a:r>
          </a:p>
          <a:p>
            <a:r>
              <a:rPr lang="en-US" sz="2400" dirty="0"/>
              <a:t>F/M alloys are generally resistant to SCC (HT-9 is an exception)</a:t>
            </a:r>
          </a:p>
          <a:p>
            <a:r>
              <a:rPr lang="en-US" sz="2400" dirty="0"/>
              <a:t>Irradiation strongly exacerbates SCC, but the effect decreases with increasing temperature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C09DE-3BBE-F147-AC5E-13470E74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Cooled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937B-6E61-A745-89AD-CD7725F9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ALFRED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63B0-473C-9C44-828F-F510C0A28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759388" cy="4157663"/>
          </a:xfrm>
        </p:spPr>
        <p:txBody>
          <a:bodyPr/>
          <a:lstStyle/>
          <a:p>
            <a:r>
              <a:rPr lang="en-US" sz="2400" dirty="0"/>
              <a:t>ALFRED, the advanced lead-cooled fast reactor European demonstrator</a:t>
            </a:r>
          </a:p>
          <a:p>
            <a:r>
              <a:rPr lang="en-US" sz="2400" dirty="0"/>
              <a:t>ALFRED is today a demonstrator reactor designed with the specific purpose to test and qualify innovative components and procedures to be used in commercial reactors</a:t>
            </a:r>
          </a:p>
          <a:p>
            <a:r>
              <a:rPr lang="en-US" sz="2400" dirty="0"/>
              <a:t>Pool type, MOX hollowed fuel pellets, natural and forced circulation</a:t>
            </a:r>
          </a:p>
          <a:p>
            <a:r>
              <a:rPr lang="en-US" sz="2400" dirty="0"/>
              <a:t>Planned commercial operation in 2035-2040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9C38B6-6504-3F49-9AAE-C312D49420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86457" y="1968500"/>
            <a:ext cx="3207086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8DA7B-4DEA-494D-83E8-FD49593C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8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4F6E-3B0D-2445-94AE-26592AB8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ALFRED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EA109-B50B-3646-9A71-551EEBF76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511040" cy="4157663"/>
          </a:xfrm>
        </p:spPr>
        <p:txBody>
          <a:bodyPr/>
          <a:lstStyle/>
          <a:p>
            <a:r>
              <a:rPr lang="en-US" sz="2200" dirty="0"/>
              <a:t>ALFRED plans to operate in a staged manner for licensing purposes, ramping up activities</a:t>
            </a:r>
          </a:p>
          <a:p>
            <a:r>
              <a:rPr lang="en-US" sz="2200" dirty="0"/>
              <a:t>Currently planned materials are listed for the different stages, relying heavily on coatings and austenitic steels</a:t>
            </a:r>
          </a:p>
          <a:p>
            <a:r>
              <a:rPr lang="en-US" sz="2200" dirty="0"/>
              <a:t>An example 15-15Ti steel in the US is D9</a:t>
            </a:r>
          </a:p>
          <a:p>
            <a:r>
              <a:rPr lang="en-US" sz="2200" dirty="0"/>
              <a:t>Different reactor concepts with different candidate materials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4AE86-4CCD-AA4D-84B1-9A2E6F88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83C83-2757-6548-8F38-FFD24928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505" y="2366593"/>
            <a:ext cx="6424190" cy="1205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17974-B781-4347-B301-75838AFA5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29" y="3970140"/>
            <a:ext cx="6491941" cy="14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5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539-AF5F-DC42-BBDF-CB879235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D500-36F6-8D46-B809-9BCE16645D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challenge of using heavy liquid metal coolant (lead and lead-bismuth) is the compatibility with structural materials at high temperature</a:t>
            </a:r>
          </a:p>
          <a:p>
            <a:r>
              <a:rPr lang="en-US" sz="2400" dirty="0"/>
              <a:t>Pb and lead-bismuth eutectic (LBE) provide highly corrosion conditions for most structural and cladding materials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1A7AB-1700-BF4A-8B1F-464A9948A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This is most problematic for thin-walled components such as cladding tubes or heat exchangers</a:t>
            </a:r>
          </a:p>
          <a:p>
            <a:r>
              <a:rPr lang="en-US" sz="2400" dirty="0"/>
              <a:t>Corrosion in Pb and LBE is due to the dissolution of different constituent elements, their transport, and their chemical reactions with oxygen and nitrogen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C0C8A-EF1D-E644-B75E-95DA1A1D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7921-E6AE-AB49-89F2-01E29C6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Accelerated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5E4D-711D-DC40-B24B-A761C1E85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53761" cy="4157663"/>
          </a:xfrm>
        </p:spPr>
        <p:txBody>
          <a:bodyPr/>
          <a:lstStyle/>
          <a:p>
            <a:r>
              <a:rPr lang="en-US" sz="2400" dirty="0"/>
              <a:t>At low flow velocity, the corrosion is controlled by mass transfer, that is by diffusion of dissolved elements in the boundary layer</a:t>
            </a:r>
          </a:p>
          <a:p>
            <a:r>
              <a:rPr lang="en-US" sz="2400" dirty="0"/>
              <a:t>When the flow velocity increases, the thickness of the laminar boundary layer decreases, leading to an increase of the corrosion rate; the enhanced flow velocity locally reduces the corrosion product concentration at the interface, further promoting the diffusion process in the boundary layer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026A41-B664-1641-8BF3-29F8DC5A5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360" y="2108312"/>
            <a:ext cx="5384800" cy="3878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8B93-4DCC-4A4C-8F18-F4FB0EED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1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7921-E6AE-AB49-89F2-01E29C62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Accelerated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5E4D-711D-DC40-B24B-A761C1E85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53761" cy="4157663"/>
          </a:xfrm>
        </p:spPr>
        <p:txBody>
          <a:bodyPr/>
          <a:lstStyle/>
          <a:p>
            <a:r>
              <a:rPr lang="en-US" sz="2400" dirty="0"/>
              <a:t>When the velocity is high enough to “clean” the surface of the solid metal from the corrosion products, the corrosion becomes flow-independent and therefore it is considered reaction rate controlled</a:t>
            </a:r>
          </a:p>
          <a:p>
            <a:r>
              <a:rPr lang="en-US" sz="2400" dirty="0"/>
              <a:t>At higher flow velocities, above a critical value, erosion-corrosion and also cavitation-corrosion may occur, leading to a significant increase of the corrosion rate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026A41-B664-1641-8BF3-29F8DC5A59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3360" y="2108312"/>
            <a:ext cx="5384800" cy="3878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A8B93-4DCC-4A4C-8F18-F4FB0EED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6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B7DE-A5FC-5C49-9F93-BF048CBA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32B8-A468-1944-B947-FE21DA91FB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361355" cy="4157663"/>
          </a:xfrm>
        </p:spPr>
        <p:txBody>
          <a:bodyPr/>
          <a:lstStyle/>
          <a:p>
            <a:r>
              <a:rPr lang="en-US" sz="2400" dirty="0"/>
              <a:t>A factor that has a considerable effect on the corrosion rate processes is the presence of nonmetallic impurities such as carbon, nitrogen, and oxygen</a:t>
            </a:r>
          </a:p>
          <a:p>
            <a:r>
              <a:rPr lang="en-US" sz="2400" dirty="0"/>
              <a:t>Impurity elements can take part in corrosion reactions and can form compounds with dissolved species</a:t>
            </a:r>
          </a:p>
          <a:p>
            <a:r>
              <a:rPr lang="en-US" sz="2400" dirty="0"/>
              <a:t>Oxides of the steel components are more stable than the LBE, and thus a Fe-Cr oxide layer on steel surfaces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E5C2F9-FE2D-C64D-A882-CE3CDB4DB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0989" y="1968500"/>
            <a:ext cx="3518022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25530-FF5D-C948-A329-3216396E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75B9-C967-F243-A088-3600ACB4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Passivation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0934-139A-F741-8536-335BEEB474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Adequate control of the oxygen concentration allows one to maintain the Fe-Cr oxide film, without oxidizing the LBE</a:t>
            </a:r>
          </a:p>
          <a:p>
            <a:r>
              <a:rPr lang="en-US" sz="2400" dirty="0"/>
              <a:t>If insufficient oxygen is present, the steel will suffer dissolution corrosion</a:t>
            </a:r>
          </a:p>
          <a:p>
            <a:r>
              <a:rPr lang="en-US" sz="2400" dirty="0"/>
              <a:t>The oxide layer can form as a multi-layered structure dependent upon O content, temperature, and flow, with Fe3O4 and FeCrO2 phases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7B0CB6-5A84-D74B-99E0-3D59BBA71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057297"/>
            <a:ext cx="5384800" cy="39800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C08E3-AF7E-EF42-9242-DE111770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9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F4CE-7176-394A-97F4-3445C87B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1407-96FF-9246-998F-9F46A5EFE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12715" cy="4157663"/>
          </a:xfrm>
        </p:spPr>
        <p:txBody>
          <a:bodyPr/>
          <a:lstStyle/>
          <a:p>
            <a:r>
              <a:rPr lang="en-US" sz="2400" dirty="0"/>
              <a:t>Liquid metal embrittlement (LME) is a known phenomenon, but its mechanism is not fully understood</a:t>
            </a:r>
          </a:p>
          <a:p>
            <a:r>
              <a:rPr lang="en-US" sz="2400" dirty="0"/>
              <a:t>Contact with LM causes a decrease in ductility, resulting in a premature brittle failure in an otherwise ductile material</a:t>
            </a:r>
          </a:p>
          <a:p>
            <a:r>
              <a:rPr lang="en-US" sz="2400" dirty="0"/>
              <a:t>LME occurs by nucleation of a crack at the wetted surface of a solid and the subsequent propagation into the bulk until ultimate failure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9E11C8-075C-E447-A1F2-8AD1C9DBA3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0950" y="2142331"/>
            <a:ext cx="5118100" cy="3810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D423A-AB32-7841-B219-26F72598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1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cooled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3C313-AC80-3940-A23B-C3F6B865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824B7-D49F-4248-BB19-99F4607AB5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loss of ductility of solid metals when in contact with liquid metal appears to be limited to a particular temperature range known as the ductility trough</a:t>
            </a:r>
          </a:p>
          <a:p>
            <a:r>
              <a:rPr lang="en-US" sz="2400" dirty="0"/>
              <a:t>For the F/M T91 steel in liquid lead, a ductility trough between 160C and 425C was found</a:t>
            </a:r>
          </a:p>
          <a:p>
            <a:r>
              <a:rPr lang="en-US" sz="2400" dirty="0"/>
              <a:t>The ductility trough is detected by following the evolution of the ultimate tensile stress or energy to rupture with temperature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A18A3-C9BD-9F4D-9D88-1CE811DFCE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working theory on LME is based on a reduction of the surface energy by absorption of liquid metal atoms at the crack tip of the solid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92F74-7C38-4041-B43B-A5C56AB0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8D41C-D7CA-6049-B0A1-099AE640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470" y="3937299"/>
            <a:ext cx="2570916" cy="29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2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94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5ACF-4BB1-3447-B810-22EB42DF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D6F0-87F7-3244-94BA-E06746CCC4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Composite fuels consist of a fissile phase dispersed in an inert, nonfuel matrix</a:t>
            </a:r>
          </a:p>
          <a:p>
            <a:r>
              <a:rPr lang="en-US" sz="2400" dirty="0"/>
              <a:t>These types of fuels have been used since the 1950s in high-temperature and high-power density applications</a:t>
            </a:r>
          </a:p>
          <a:p>
            <a:r>
              <a:rPr lang="en-US" sz="2400" dirty="0"/>
              <a:t>Composite fuels are typically distinguished into two types: Cermet and </a:t>
            </a:r>
            <a:r>
              <a:rPr lang="en-US" sz="2400" dirty="0" err="1"/>
              <a:t>Cercer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4C03-8239-DF40-BD88-6BC623A09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968503"/>
            <a:ext cx="5657327" cy="4157663"/>
          </a:xfrm>
        </p:spPr>
        <p:txBody>
          <a:bodyPr/>
          <a:lstStyle/>
          <a:p>
            <a:r>
              <a:rPr lang="en-US" sz="2400" dirty="0"/>
              <a:t>Cermet: ceramic fuel particles dispersed in a metallic matrix</a:t>
            </a:r>
          </a:p>
          <a:p>
            <a:r>
              <a:rPr lang="en-US" sz="2400" dirty="0" err="1"/>
              <a:t>Cercer</a:t>
            </a:r>
            <a:r>
              <a:rPr lang="en-US" sz="2400" dirty="0"/>
              <a:t>: ceramic fuel particles in a ceramic matrix</a:t>
            </a:r>
          </a:p>
          <a:p>
            <a:r>
              <a:rPr lang="en-US" sz="2400" dirty="0"/>
              <a:t>47 different fuel matrix combinations have been experimentally explored </a:t>
            </a:r>
          </a:p>
          <a:p>
            <a:r>
              <a:rPr lang="en-US" sz="2400" dirty="0"/>
              <a:t>Composite fuels have potential as high burnup fuels to either transmute transuranic elements, or to replace conventional UO2 fuel pellets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785DA-319E-CB4C-9C36-F0CD952A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8E98-D110-9843-847A-316DC5D6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6C9D-3E9E-F345-B1F7-0F11AE3C22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most complete experimental work focused on UO2 particles dispersed in stainless steel</a:t>
            </a:r>
          </a:p>
          <a:p>
            <a:r>
              <a:rPr lang="en-US" sz="2400" dirty="0"/>
              <a:t>The primary feature that distinguishes composite fuels from the pellet-in-cladding fuel types is the localization of fuel material within an inert matrix</a:t>
            </a:r>
          </a:p>
          <a:p>
            <a:r>
              <a:rPr lang="en-US" sz="2400" dirty="0"/>
              <a:t>Fuel particles can be individually clad within the matrix material by an individual coating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CC34-ABC4-B749-BBF2-89141902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A674A-CA27-2243-A333-34484631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02" y="697388"/>
            <a:ext cx="5397500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3164E-F89D-9F4E-8122-0C8F6BD7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51" y="3719988"/>
            <a:ext cx="3207198" cy="30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8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67D0-15A6-0740-B54C-7A65343E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Cermet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5BB5-B5B6-7C40-93A6-0C169C3AE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performance of the Cermet fuel depends on the ability of the matrix to retain strength and ductility during irradiation</a:t>
            </a:r>
          </a:p>
          <a:p>
            <a:r>
              <a:rPr lang="en-US" sz="2400" dirty="0"/>
              <a:t>The strength of the matrix must be sufficient to resist cracking from stresses due to solid fission products and fission gas swelling</a:t>
            </a:r>
          </a:p>
          <a:p>
            <a:r>
              <a:rPr lang="en-US" sz="2400" dirty="0"/>
              <a:t>The major source of matrix degradation is the fission fragments ejected from the fuel 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5562-A6F8-AB49-94C4-1B522ECAB8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distance between (or density) of fuel particles must be sufficient such that the damage region around a given particle does not overlap with an adjacent particle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7FD7-EC20-C149-AD57-1A522F5A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A00F8-6277-9B4F-ADFA-AF0888A8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92" y="3846905"/>
            <a:ext cx="3926615" cy="26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18BD-FDEA-294A-9F2E-254769FA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Cercer</a:t>
            </a:r>
            <a:r>
              <a:rPr lang="en-US" dirty="0"/>
              <a:t>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96E9-3F82-1F4E-BC11-5D7A382050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typical failure mode in </a:t>
            </a:r>
            <a:r>
              <a:rPr lang="en-US" sz="2400" dirty="0" err="1"/>
              <a:t>cercer</a:t>
            </a:r>
            <a:r>
              <a:rPr lang="en-US" sz="2400" dirty="0"/>
              <a:t> fuels is fuel particle swelling that leads to a tensile stress in the matrix, followed by matrix cracking </a:t>
            </a:r>
          </a:p>
          <a:p>
            <a:r>
              <a:rPr lang="en-US" sz="2400" dirty="0"/>
              <a:t>Models have been constructed to predict failure taken from thermal expansion in duplex ceramics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C8CA6-FBF0-6D44-AEF8-36CFD6FBE7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Increasing the interparticle distance, decreasing the particle size, decreasing fuel swelling and thermal expansion, etc., reduce the probability of fracture of the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2236A-6521-AB49-B7D8-1FA3D824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1A176-280E-E04F-83BD-071719BF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5009776"/>
            <a:ext cx="4191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8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B209-849E-8A4A-809E-D1835752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C7F2-0BE3-5B42-B5E0-4332BFE99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behavior of composite fuels can be heavily influenced by fuel operating temperature, and thermal conductivity is of primary importance in the irradiation behavior of these fuels</a:t>
            </a:r>
          </a:p>
          <a:p>
            <a:r>
              <a:rPr lang="en-US" sz="2400" dirty="0"/>
              <a:t>Fuel particle size, shape, orientation, and distribution, and matrix porosity and the thermal conductivities of the fuel and matrix species are the key properties of interest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3E0AEC-EE24-744D-A068-535A51087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37441"/>
            <a:ext cx="5384800" cy="31520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3AA75-6361-A340-9FA9-D6DF4D04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C4A5-0403-F04B-90AD-C1D71ACF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30F-FF90-6643-BC72-53D1746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26655" cy="4157663"/>
          </a:xfrm>
        </p:spPr>
        <p:txBody>
          <a:bodyPr/>
          <a:lstStyle/>
          <a:p>
            <a:r>
              <a:rPr lang="en-US" sz="2400" dirty="0"/>
              <a:t>Most irradiation information is on UO2 dispersed in stainless steel</a:t>
            </a:r>
          </a:p>
          <a:p>
            <a:r>
              <a:rPr lang="en-US" sz="2400" dirty="0"/>
              <a:t>Full-size 20vol% plate-type elements reached 65 at% burnup at surface temperatures of 315–427C with no blistering or cracking</a:t>
            </a:r>
          </a:p>
          <a:p>
            <a:r>
              <a:rPr lang="en-US" sz="2400" dirty="0"/>
              <a:t>There are bounding limits on fission density (+ loading) and surface temperature</a:t>
            </a:r>
          </a:p>
          <a:p>
            <a:r>
              <a:rPr lang="en-US" sz="2400" dirty="0"/>
              <a:t>Higher matrix loadings are possible, but are restricted to low (&lt;15%) burnups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F2CD86-CA49-A343-9281-AEF86648E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7520" y="1302846"/>
            <a:ext cx="5551045" cy="48233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6147-F213-8445-B61B-00A9436B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2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C43E-4903-9448-8332-D8CDA5B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C796-D392-7F40-9F4B-FAA97F37B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When the fissile isotopes are coming from spent fuel that is chemically separated (reprocessed), particle fuel with its direct filling of fuel particles into the fuel pin offers several advantages</a:t>
            </a:r>
          </a:p>
          <a:p>
            <a:r>
              <a:rPr lang="en-US" sz="2400" dirty="0"/>
              <a:t>Two major types of particle fuel are sphere-</a:t>
            </a:r>
            <a:r>
              <a:rPr lang="en-US" sz="2400" dirty="0" err="1"/>
              <a:t>pac</a:t>
            </a:r>
            <a:r>
              <a:rPr lang="en-US" sz="2400" dirty="0"/>
              <a:t> and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2F0B62-73B3-4D43-82F5-E30D73CFB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0255" y="1079582"/>
            <a:ext cx="5243005" cy="5046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68981-6F27-7548-BEDA-F7028C11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9265E-C1BE-6841-915F-D5AFFB586EFD}"/>
              </a:ext>
            </a:extLst>
          </p:cNvPr>
          <p:cNvSpPr txBox="1"/>
          <p:nvPr/>
        </p:nvSpPr>
        <p:spPr>
          <a:xfrm>
            <a:off x="6938682" y="1079582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A6F86-C45D-DC42-9526-C23EA33329AB}"/>
              </a:ext>
            </a:extLst>
          </p:cNvPr>
          <p:cNvSpPr txBox="1"/>
          <p:nvPr/>
        </p:nvSpPr>
        <p:spPr>
          <a:xfrm>
            <a:off x="6938681" y="5687260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sphere-</a:t>
            </a:r>
            <a:r>
              <a:rPr lang="en-US" dirty="0" err="1"/>
              <a:t>pac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2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Reactor (SCWR)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478684" cy="4157664"/>
          </a:xfrm>
        </p:spPr>
        <p:txBody>
          <a:bodyPr>
            <a:normAutofit/>
          </a:bodyPr>
          <a:lstStyle/>
          <a:p>
            <a:r>
              <a:rPr lang="en-US" sz="2400" dirty="0"/>
              <a:t>Similar to a traditional light water reactor, but operates at a supercritical pressure</a:t>
            </a:r>
          </a:p>
          <a:p>
            <a:r>
              <a:rPr lang="en-US" sz="2400" dirty="0"/>
              <a:t>Water heated in the core becomes a supercritical fluid, which can directly be used in a steam turbine</a:t>
            </a:r>
          </a:p>
          <a:p>
            <a:r>
              <a:rPr lang="en-US" sz="2400" dirty="0"/>
              <a:t>Removes the added step of a heat exchanger, increasing the efficiency of the reactor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269-CC03-FC4F-B9E9-CC2E61A6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3" y="1815859"/>
            <a:ext cx="4646821" cy="47339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2E716-8D5B-6D43-97C2-7DF792AF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F46B-85CA-4444-9AED-9B9B2E5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BDB6-512A-0D48-914C-DA52A148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usage of randomly shaped (angular shards) particles as nuclear fuel component filled in a cladding goes back to the 1950s</a:t>
            </a:r>
          </a:p>
          <a:p>
            <a:r>
              <a:rPr lang="en-US" sz="2400" dirty="0"/>
              <a:t>Reprocessing of fuel from the BOR-60 reactor was pursued to developed fuel for the BN-600 reactor – MOX fueled fast reactors</a:t>
            </a:r>
          </a:p>
          <a:p>
            <a:r>
              <a:rPr lang="en-US" sz="2400" dirty="0"/>
              <a:t>These particles are fed into the cladding under vibration</a:t>
            </a:r>
          </a:p>
          <a:p>
            <a:r>
              <a:rPr lang="en-US" sz="2400" dirty="0"/>
              <a:t>Vibration packing =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4351D-AD83-0D45-A84D-07DCDC4C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7FB33-D8A8-B34F-9918-693EFD16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54" y="1839872"/>
            <a:ext cx="6374246" cy="38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1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15C-0592-7847-A3FC-15A83871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1B631-9B33-8C43-AF48-74478CD07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/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fuel is also composed of particles which are directly filled into a fuel pin</a:t>
            </a:r>
          </a:p>
          <a:p>
            <a:r>
              <a:rPr lang="en-US" sz="2400" dirty="0"/>
              <a:t>However, particles are shaped into spheres to generate a more predictable arrangement of particles in the fuel pin</a:t>
            </a:r>
          </a:p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is used in conjunction with the PUREX process, combined with follow-up processes such as actinide extraction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F7486-1197-9D4B-BF7C-925A6EB79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 fully aqueous method offers excellent distribution of the fissile material in the matrix and the formation of solid solution in the ceramic</a:t>
            </a:r>
          </a:p>
          <a:p>
            <a:r>
              <a:rPr lang="en-US" sz="2400" dirty="0"/>
              <a:t>This also eliminates the need for mechanical devices, reduces powder generation, and thus minimizes contamination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2584-E2F2-214A-A773-00F004A2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4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84B3-9D3B-0A4D-B070-435F2FF1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AAAF6-E7B6-7744-A22B-35781314DD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This modified geometry of fuel will present important changes in the fuel properties as a unit</a:t>
            </a:r>
          </a:p>
          <a:p>
            <a:r>
              <a:rPr lang="en-US" sz="2400" dirty="0"/>
              <a:t>The thermal conductivity is reduced, which increases the centerline temperature, and can lead to restructuring</a:t>
            </a:r>
          </a:p>
          <a:p>
            <a:r>
              <a:rPr lang="en-US" sz="2400" dirty="0"/>
              <a:t>The fuel is softer because of the void space, reducing FCMI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086CB-092C-4F4D-9F9F-A7F6844FB8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Significantly higher fission gas release, due to the prevalence of free surfaces</a:t>
            </a:r>
          </a:p>
          <a:p>
            <a:r>
              <a:rPr lang="en-US" sz="2400" dirty="0"/>
              <a:t>In the case of a cladding breach, this increased fuel surface area provides greater opportunity for coolant reaction with the fuel</a:t>
            </a:r>
          </a:p>
          <a:p>
            <a:r>
              <a:rPr lang="en-US" sz="2400" dirty="0"/>
              <a:t>At fuel startup, fuel particles are not bonded, and in case of early life cladding breach, potential loss of fuel particles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7A57F-F7BE-4A48-B3C5-EE247592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499"/>
            <a:ext cx="6390290" cy="4513323"/>
          </a:xfrm>
        </p:spPr>
        <p:txBody>
          <a:bodyPr>
            <a:noAutofit/>
          </a:bodyPr>
          <a:lstStyle/>
          <a:p>
            <a:r>
              <a:rPr lang="en-US" sz="2000" dirty="0"/>
              <a:t>A supercritical fluid is a substance with a temperature and pressure above its critical point</a:t>
            </a:r>
          </a:p>
          <a:p>
            <a:r>
              <a:rPr lang="en-US" sz="2000" dirty="0"/>
              <a:t>At such a point, distinct solid and liquid phases do not exist</a:t>
            </a:r>
          </a:p>
          <a:p>
            <a:r>
              <a:rPr lang="en-US" sz="2000" dirty="0"/>
              <a:t>Critical point of water is 22 </a:t>
            </a:r>
            <a:r>
              <a:rPr lang="en-US" sz="2000" dirty="0" err="1"/>
              <a:t>MPa</a:t>
            </a:r>
            <a:r>
              <a:rPr lang="en-US" sz="2000" dirty="0"/>
              <a:t> and 647 K</a:t>
            </a:r>
          </a:p>
          <a:p>
            <a:r>
              <a:rPr lang="en-US" sz="2000" dirty="0"/>
              <a:t>Density is highly variable, based on temperature and pressure:</a:t>
            </a:r>
          </a:p>
          <a:p>
            <a:pPr lvl="1"/>
            <a:r>
              <a:rPr lang="en-US" sz="2000" dirty="0"/>
              <a:t>0.78 g/cc @ 25 </a:t>
            </a:r>
            <a:r>
              <a:rPr lang="en-US" sz="2000" dirty="0" err="1"/>
              <a:t>MPa</a:t>
            </a:r>
            <a:r>
              <a:rPr lang="en-US" sz="2000" dirty="0"/>
              <a:t> and 280 C</a:t>
            </a:r>
          </a:p>
          <a:p>
            <a:pPr lvl="1"/>
            <a:r>
              <a:rPr lang="en-US" sz="2000" dirty="0"/>
              <a:t>0.09 g/cc @ 25 </a:t>
            </a:r>
            <a:r>
              <a:rPr lang="en-US" sz="2000" dirty="0" err="1"/>
              <a:t>MPa</a:t>
            </a:r>
            <a:r>
              <a:rPr lang="en-US" sz="2000" dirty="0"/>
              <a:t> and 500 C</a:t>
            </a:r>
          </a:p>
          <a:p>
            <a:pPr lvl="1"/>
            <a:r>
              <a:rPr lang="en-US" sz="2000" dirty="0"/>
              <a:t>these are reasonable inlet/outlet temperatures for SCWR coolant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785E-263A-BF4D-99C7-8C21EE29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32" y="2228793"/>
            <a:ext cx="4174778" cy="33732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4A306-2A7A-5C45-AAB1-E0478585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LWR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61" y="1923436"/>
            <a:ext cx="5478684" cy="2487753"/>
          </a:xfrm>
        </p:spPr>
        <p:txBody>
          <a:bodyPr/>
          <a:lstStyle/>
          <a:p>
            <a:r>
              <a:rPr lang="en-US" sz="2000" dirty="0"/>
              <a:t>SCWR</a:t>
            </a:r>
          </a:p>
          <a:p>
            <a:pPr lvl="1"/>
            <a:r>
              <a:rPr lang="en-US" sz="2000" dirty="0"/>
              <a:t>coolant in: 280 C</a:t>
            </a:r>
          </a:p>
          <a:p>
            <a:pPr lvl="1"/>
            <a:r>
              <a:rPr lang="en-US" sz="2000" dirty="0"/>
              <a:t>coolant out: 600 C</a:t>
            </a:r>
          </a:p>
          <a:p>
            <a:pPr lvl="1"/>
            <a:r>
              <a:rPr lang="en-US" sz="2000" dirty="0"/>
              <a:t>outlet specific enthalpy: 3150 kJ/kg</a:t>
            </a:r>
          </a:p>
          <a:p>
            <a:pPr lvl="1"/>
            <a:r>
              <a:rPr lang="en-US" sz="2000" dirty="0"/>
              <a:t>three pass coolant</a:t>
            </a:r>
          </a:p>
          <a:p>
            <a:pPr lvl="1"/>
            <a:r>
              <a:rPr lang="en-US" sz="2000" dirty="0"/>
              <a:t>coolant pressure: 25 MPa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D01BA0-3086-7144-A4A9-E4CA0ABEA78D}"/>
              </a:ext>
            </a:extLst>
          </p:cNvPr>
          <p:cNvSpPr txBox="1">
            <a:spLocks/>
          </p:cNvSpPr>
          <p:nvPr/>
        </p:nvSpPr>
        <p:spPr bwMode="auto">
          <a:xfrm>
            <a:off x="1186661" y="4219550"/>
            <a:ext cx="5478684" cy="21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LWR</a:t>
            </a:r>
          </a:p>
          <a:p>
            <a:pPr lvl="1"/>
            <a:r>
              <a:rPr lang="en-US" sz="2000" dirty="0"/>
              <a:t>coolant in: 275 C</a:t>
            </a:r>
          </a:p>
          <a:p>
            <a:pPr lvl="1"/>
            <a:r>
              <a:rPr lang="en-US" sz="2000" dirty="0"/>
              <a:t>coolant out: 315 C</a:t>
            </a:r>
          </a:p>
          <a:p>
            <a:pPr lvl="1"/>
            <a:r>
              <a:rPr lang="en-US" sz="2000" dirty="0"/>
              <a:t>outlet specific enthalpy: 200 kJ/kg</a:t>
            </a:r>
          </a:p>
          <a:p>
            <a:pPr lvl="1"/>
            <a:r>
              <a:rPr lang="en-US" sz="2000" dirty="0"/>
              <a:t>one pass coolant</a:t>
            </a:r>
          </a:p>
          <a:p>
            <a:pPr lvl="1"/>
            <a:r>
              <a:rPr lang="en-US" sz="2000" dirty="0"/>
              <a:t>coolant pressure: 15 </a:t>
            </a:r>
            <a:r>
              <a:rPr lang="en-US" sz="2000" dirty="0" err="1"/>
              <a:t>MPa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B561A-C519-2B49-A78A-5B94EC4E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81" y="1784774"/>
            <a:ext cx="2752897" cy="258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CDDB1-01CD-274D-B832-A993ADB5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01" y="4219550"/>
            <a:ext cx="3159377" cy="25288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0263-9142-8041-A149-F76399B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Autofit/>
          </a:bodyPr>
          <a:lstStyle/>
          <a:p>
            <a:r>
              <a:rPr lang="en-US" sz="1800" dirty="0"/>
              <a:t>Supercritical water has excellent heat transfer properties allowing a high power density, a small core, and a small containment structure</a:t>
            </a:r>
          </a:p>
          <a:p>
            <a:r>
              <a:rPr lang="en-US" sz="1800" dirty="0"/>
              <a:t>The use of a supercritical Rankine cycle with its typically higher temperatures improves efficiency (would be ~45 % versus ~33 % of current PWR/BWRs)</a:t>
            </a:r>
          </a:p>
          <a:p>
            <a:r>
              <a:rPr lang="en-US" sz="1800" dirty="0"/>
              <a:t>This higher efficiency would lead to better fuel economy and a lighter fuel load, lessening residual (decay) heat</a:t>
            </a:r>
          </a:p>
          <a:p>
            <a:r>
              <a:rPr lang="en-US" sz="1800" dirty="0"/>
              <a:t>SCWR is typically designed as a direct-cycle, whereby steam or hot supercritical water from the core is used directly in a steam turbine with no intermediate heat exchangers,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SCWRs can operate as a fast breeder, or utilize heavy water and the thorium fuel cycle</a:t>
            </a:r>
          </a:p>
          <a:p>
            <a:r>
              <a:rPr lang="en-US" sz="1800" dirty="0"/>
              <a:t>Disadvantages include operating at very high temperatures and pressures, increasing material challenges</a:t>
            </a:r>
          </a:p>
          <a:p>
            <a:r>
              <a:rPr lang="en-US" sz="1800" dirty="0"/>
              <a:t>The economic advantage of a direct cycle is a downside with regard to safety, in that a cladding breach means your turbine and generators are directly exposed to radioactivity</a:t>
            </a:r>
          </a:p>
          <a:p>
            <a:r>
              <a:rPr lang="en-US" sz="1800" dirty="0"/>
              <a:t>Corrosion in SCW is a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2E16-BC68-6F49-B951-B6D3E37A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1DF7-DEF1-454D-9481-F8B3995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SCW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CBD7-327F-5E46-9CCC-9526BB1388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is experience in SCW cycles in the fossil fuel industry, however they are able to use thick-walled geometries that are not feasible in nuclear designs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99B50F-8AD5-BE43-A25D-BA4F1596A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5525" y="1968500"/>
            <a:ext cx="5368950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DE9E9-2987-D24E-ACE2-30787277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FC24F-031C-D644-B5C6-6C01542D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9" y="4635062"/>
            <a:ext cx="2072655" cy="958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7EF11-D3EA-864C-AB4C-C50A612C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71" y="4257001"/>
            <a:ext cx="2454822" cy="1724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E4C8-80FA-1742-837C-84B09505400F}"/>
              </a:ext>
            </a:extLst>
          </p:cNvPr>
          <p:cNvSpPr txBox="1"/>
          <p:nvPr/>
        </p:nvSpPr>
        <p:spPr>
          <a:xfrm>
            <a:off x="6653049" y="6123426"/>
            <a:ext cx="358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1/8 assembly model SCWR core</a:t>
            </a:r>
          </a:p>
        </p:txBody>
      </p:sp>
    </p:spTree>
    <p:extLst>
      <p:ext uri="{BB962C8B-B14F-4D97-AF65-F5344CB8AC3E}">
        <p14:creationId xmlns:p14="http://schemas.microsoft.com/office/powerpoint/2010/main" val="279667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82FD-5F99-BD46-A245-73EE60C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DEA-1DAD-5A44-9C96-25478333AD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These very thin-walled components provide little margin for corrosion in an SCWR core, where the consequences of failure are significant </a:t>
            </a:r>
          </a:p>
          <a:p>
            <a:r>
              <a:rPr lang="en-US" sz="2400" dirty="0"/>
              <a:t>Oxide films and deposition of corrosion products from out-of-core components can lead to overheating (and failure) and changes in reactivity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121A5-1113-C849-AC4D-7CF768B842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SCW corrosion studies have included F/M steels, austenitic steels, Ni alloys, Zr alloys and </a:t>
            </a:r>
            <a:r>
              <a:rPr lang="en-US" sz="2400" dirty="0" err="1"/>
              <a:t>Ti</a:t>
            </a:r>
            <a:r>
              <a:rPr lang="en-US" sz="2400" dirty="0"/>
              <a:t> alloys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A734E-E5A8-B140-B051-EDE8DC7D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496C3-83F6-0545-BBB9-F56C0B7C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89" y="3882885"/>
            <a:ext cx="5274011" cy="21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428A-BA37-E44A-9837-EDA355AE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Alloy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3D2C-39B6-BD4F-8FD2-7F61AD6FA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Corrosion is strongly dependent upon the alloy class </a:t>
            </a:r>
          </a:p>
          <a:p>
            <a:r>
              <a:rPr lang="en-US" sz="2400" dirty="0"/>
              <a:t>Oxidation is most rapid for F/M steels and slowest for Ni alloys</a:t>
            </a:r>
          </a:p>
          <a:p>
            <a:r>
              <a:rPr lang="en-US" sz="2400" dirty="0"/>
              <a:t>Temperature has a very strong effect on corrosion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37FFC2-F45B-4D4E-9AD6-DF26384054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7060" y="1018284"/>
            <a:ext cx="3441079" cy="27766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7CF0A-B5CB-7F4F-8809-3E6724DF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07602-5802-564A-A1ED-788397CD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99" y="3815471"/>
            <a:ext cx="3574519" cy="2723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0DD67-6A64-2A40-BF10-24DF0782E7AE}"/>
              </a:ext>
            </a:extLst>
          </p:cNvPr>
          <p:cNvSpPr txBox="1"/>
          <p:nvPr/>
        </p:nvSpPr>
        <p:spPr>
          <a:xfrm>
            <a:off x="10514318" y="4624247"/>
            <a:ext cx="1498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NF616 = F/M</a:t>
            </a:r>
          </a:p>
          <a:p>
            <a:r>
              <a:rPr lang="en-US" dirty="0"/>
              <a:t>316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EA446-FE74-274D-81BF-B931E8E48337}"/>
              </a:ext>
            </a:extLst>
          </p:cNvPr>
          <p:cNvSpPr txBox="1"/>
          <p:nvPr/>
        </p:nvSpPr>
        <p:spPr>
          <a:xfrm>
            <a:off x="10671586" y="1968500"/>
            <a:ext cx="115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O content 25 ppb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55EB7-7278-B341-9D6E-F7C65ACE5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40" y="4332288"/>
            <a:ext cx="3047765" cy="2430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8915E-B4A9-2049-9875-2DFF00E1EAD3}"/>
              </a:ext>
            </a:extLst>
          </p:cNvPr>
          <p:cNvSpPr txBox="1"/>
          <p:nvPr/>
        </p:nvSpPr>
        <p:spPr>
          <a:xfrm>
            <a:off x="4495501" y="5034557"/>
            <a:ext cx="170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HCM12A = F/M</a:t>
            </a:r>
          </a:p>
          <a:p>
            <a:r>
              <a:rPr lang="en-US" dirty="0"/>
              <a:t>D9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</p:spTree>
    <p:extLst>
      <p:ext uri="{BB962C8B-B14F-4D97-AF65-F5344CB8AC3E}">
        <p14:creationId xmlns:p14="http://schemas.microsoft.com/office/powerpoint/2010/main" val="31014764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44360</TotalTime>
  <Words>1999</Words>
  <Application>Microsoft Macintosh PowerPoint</Application>
  <PresentationFormat>Widescreen</PresentationFormat>
  <Paragraphs>191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supercritical water cooled reactors</vt:lpstr>
      <vt:lpstr>Supercritical Water Reactor (SCWR)</vt:lpstr>
      <vt:lpstr>Supercritical water</vt:lpstr>
      <vt:lpstr>Comparison to LWR</vt:lpstr>
      <vt:lpstr>Features</vt:lpstr>
      <vt:lpstr>SCW geometry</vt:lpstr>
      <vt:lpstr>Corrosion</vt:lpstr>
      <vt:lpstr>Alloy Classes</vt:lpstr>
      <vt:lpstr>Stress Corrosion Cracking</vt:lpstr>
      <vt:lpstr>Lead Cooled reactors</vt:lpstr>
      <vt:lpstr>ALFRED Reactor</vt:lpstr>
      <vt:lpstr>ALFRED Reactor</vt:lpstr>
      <vt:lpstr>Lead Corrosion</vt:lpstr>
      <vt:lpstr>Flow Accelerated Corrosion</vt:lpstr>
      <vt:lpstr>Flow Accelerated Corrosion</vt:lpstr>
      <vt:lpstr>Impurities</vt:lpstr>
      <vt:lpstr>Oxide Passivation</vt:lpstr>
      <vt:lpstr>Mechanical Property Effects</vt:lpstr>
      <vt:lpstr>LME</vt:lpstr>
      <vt:lpstr>Composite fuels</vt:lpstr>
      <vt:lpstr>Composite Fuels</vt:lpstr>
      <vt:lpstr>Composite Fuels</vt:lpstr>
      <vt:lpstr>Cermet Fuel</vt:lpstr>
      <vt:lpstr>Cercer Fuel</vt:lpstr>
      <vt:lpstr>Composite Thermal Conductivity</vt:lpstr>
      <vt:lpstr>Irradiation Behavior</vt:lpstr>
      <vt:lpstr>Particle fuels</vt:lpstr>
      <vt:lpstr>Particle Fuels</vt:lpstr>
      <vt:lpstr>Vipac</vt:lpstr>
      <vt:lpstr>Sphere-Pac</vt:lpstr>
      <vt:lpstr>Particle Fuels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77</cp:revision>
  <dcterms:created xsi:type="dcterms:W3CDTF">2019-12-09T16:44:02Z</dcterms:created>
  <dcterms:modified xsi:type="dcterms:W3CDTF">2021-11-18T19:02:05Z</dcterms:modified>
</cp:coreProperties>
</file>